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78" r:id="rId12"/>
    <p:sldId id="270" r:id="rId13"/>
    <p:sldId id="277" r:id="rId14"/>
    <p:sldId id="275" r:id="rId15"/>
    <p:sldId id="268" r:id="rId16"/>
    <p:sldId id="25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A2AAAD"/>
    <a:srgbClr val="FFB8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CCC4-8F23-4019-AAFC-5CC37C0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947"/>
            <a:ext cx="9144000" cy="1023938"/>
          </a:xfrm>
          <a:ln w="38100">
            <a:solidFill>
              <a:srgbClr val="FFB81C"/>
            </a:solidFill>
          </a:ln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13294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20532-9ECA-40A7-849C-C4BE63CE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4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3294B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57C1-D14E-431E-A102-AA6A0BC9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76976"/>
            <a:ext cx="12192000" cy="581024"/>
          </a:xfrm>
          <a:solidFill>
            <a:srgbClr val="A2AAAD"/>
          </a:solidFill>
        </p:spPr>
        <p:txBody>
          <a:bodyPr/>
          <a:lstStyle>
            <a:lvl1pPr>
              <a:defRPr sz="2400" b="1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HARPURSVILLE CENTRAL SCHOOL DISTRICT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D0DC6A-E0DB-4933-B179-195ED949D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6" y="5110164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D1292-37B6-4513-986F-8CF9D749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F7478-F763-488D-AEC7-3223137C3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DFBF-E368-4FD5-BCD8-BBE50A72D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03C3-32CE-4588-8C66-F30621B3D1F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F65-4BC9-4697-A8FE-EDE6AE2B2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0426-2B7F-4294-A2B3-6FC607F4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74CF-4D74-4D44-B9F8-924453EE8E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7268D5-B45C-41D7-BC55-689CAB9C6BD8}"/>
              </a:ext>
            </a:extLst>
          </p:cNvPr>
          <p:cNvSpPr txBox="1">
            <a:spLocks/>
          </p:cNvSpPr>
          <p:nvPr userDrawn="1"/>
        </p:nvSpPr>
        <p:spPr>
          <a:xfrm>
            <a:off x="0" y="6276976"/>
            <a:ext cx="12192000" cy="581024"/>
          </a:xfrm>
          <a:prstGeom prst="rect">
            <a:avLst/>
          </a:prstGeom>
          <a:solidFill>
            <a:srgbClr val="A2AAAD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HARPURSVILLE CENTRAL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9817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C61C-3D19-4446-B9D5-1D69E2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0623"/>
            <a:ext cx="9144000" cy="1023938"/>
          </a:xfrm>
        </p:spPr>
        <p:txBody>
          <a:bodyPr>
            <a:normAutofit fontScale="90000"/>
          </a:bodyPr>
          <a:lstStyle/>
          <a:p>
            <a:r>
              <a:rPr lang="en-US" dirty="0"/>
              <a:t>HARPURSVILLE CENTRAL SCHOOL DISTRICT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394F5-8E74-4B43-A48A-F7E05C09D4FA}"/>
              </a:ext>
            </a:extLst>
          </p:cNvPr>
          <p:cNvSpPr/>
          <p:nvPr/>
        </p:nvSpPr>
        <p:spPr>
          <a:xfrm>
            <a:off x="3048000" y="29673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Budget Development for 2023-2024</a:t>
            </a:r>
          </a:p>
          <a:p>
            <a:pPr algn="ctr"/>
            <a:r>
              <a:rPr lang="en-US" sz="2800" dirty="0"/>
              <a:t>Based on the Executive Proposal</a:t>
            </a:r>
          </a:p>
          <a:p>
            <a:pPr algn="ctr"/>
            <a:r>
              <a:rPr lang="en-US" sz="2800" dirty="0"/>
              <a:t>March 8, 2023</a:t>
            </a:r>
          </a:p>
        </p:txBody>
      </p:sp>
    </p:spTree>
    <p:extLst>
      <p:ext uri="{BB962C8B-B14F-4D97-AF65-F5344CB8AC3E}">
        <p14:creationId xmlns:p14="http://schemas.microsoft.com/office/powerpoint/2010/main" val="222455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267B-0552-4BA8-8F57-68B41964D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340"/>
            <a:ext cx="9144000" cy="1023938"/>
          </a:xfrm>
        </p:spPr>
        <p:txBody>
          <a:bodyPr/>
          <a:lstStyle/>
          <a:p>
            <a:r>
              <a:rPr lang="en-US" u="sng" dirty="0"/>
              <a:t>Projected </a:t>
            </a:r>
            <a:r>
              <a:rPr lang="en-US" dirty="0"/>
              <a:t>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DA576-1C9E-B2F4-37F7-E5158D86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33" y="1562470"/>
            <a:ext cx="9865933" cy="38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783-C79E-8C4F-0447-190EA9C3F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2F839-E65E-8542-28A0-B7A6242A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43" y="2200589"/>
            <a:ext cx="7211913" cy="22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4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691-EF0F-4612-80B5-AC052F0F7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Capital Outlay Project</a:t>
            </a:r>
          </a:p>
        </p:txBody>
      </p:sp>
      <p:pic>
        <p:nvPicPr>
          <p:cNvPr id="1026" name="Picture 2" descr="Ashley McGraw Architects Logo">
            <a:extLst>
              <a:ext uri="{FF2B5EF4-FFF2-40B4-BE49-F238E27FC236}">
                <a16:creationId xmlns:a16="http://schemas.microsoft.com/office/drawing/2014/main" id="{0410F373-A7B3-4241-B76E-800F125C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938085"/>
            <a:ext cx="246477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B5BDC-BBC6-4C2A-A935-111D57BCD24D}"/>
              </a:ext>
            </a:extLst>
          </p:cNvPr>
          <p:cNvSpPr txBox="1"/>
          <p:nvPr/>
        </p:nvSpPr>
        <p:spPr>
          <a:xfrm>
            <a:off x="1473693" y="1919915"/>
            <a:ext cx="9244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HS Wood Flooring – some classroom wood floors still need to be refinished (need to quantify how many rooms) (some DO flooring as well)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OES Room 318 Floor Correction – existing plank settled and a crack developed. Remove existing flooring, replace topping and installed new finish (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approx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$36k + escalation from 2019)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Potential Elevator updates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entury Gothic" panose="020B0502020202020204" pitchFamily="34" charset="0"/>
                <a:ea typeface="Calibri" panose="020F0502020204030204" pitchFamily="34" charset="0"/>
              </a:rPr>
              <a:t>Update External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Doors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0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197E-4602-455A-ACFB-204487080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 Vote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F7C51-FAAE-4A07-B462-FC6AF339D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3"/>
            <a:ext cx="9144000" cy="35505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Address current fleet size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(17 large buses and 3 small) looking to continue to downsize the fleet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Cost and options for 2023 bus purchase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(3) 66 Passenger Diesel Bus ($166,559.93 each)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Total: 3 buses for $499,679.79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Trades – likely 4 buses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6EBC9-B1CB-4292-A63F-36F163AF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0" y="4984753"/>
            <a:ext cx="3648075" cy="1257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40CA7F-F128-E5BC-35EE-D37235F1AF18}"/>
              </a:ext>
            </a:extLst>
          </p:cNvPr>
          <p:cNvGrpSpPr/>
          <p:nvPr/>
        </p:nvGrpSpPr>
        <p:grpSpPr>
          <a:xfrm>
            <a:off x="7265464" y="1749423"/>
            <a:ext cx="4737886" cy="4656399"/>
            <a:chOff x="7265464" y="1749423"/>
            <a:chExt cx="4737886" cy="46563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B41E45-A7F1-1866-3289-3868C89D8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7832" y="1749423"/>
              <a:ext cx="2445518" cy="32606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E187F8-6852-D9BF-EFE0-B65AC86B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64" y="3145131"/>
              <a:ext cx="2445518" cy="3260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24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CCF-47B5-419B-A4FC-7706425C6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589"/>
            <a:ext cx="9144000" cy="1023938"/>
          </a:xfrm>
        </p:spPr>
        <p:txBody>
          <a:bodyPr>
            <a:normAutofit/>
          </a:bodyPr>
          <a:lstStyle/>
          <a:p>
            <a:r>
              <a:rPr lang="en-US" dirty="0"/>
              <a:t>Average Yearly Mileage of Fleet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47173-7F22-466E-082D-21A9125C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61" y="1589103"/>
            <a:ext cx="9294477" cy="38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8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2321-1DC9-487D-9EC5-99BF356010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Next steps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2E310-8B65-4B7E-9CA4-CCF249BF5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3"/>
            <a:ext cx="9144000" cy="38030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Anticipate the Legislative proposal for school funding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Continue to review and refine the BOCES budget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April 17</a:t>
            </a:r>
            <a:r>
              <a:rPr lang="en-US" baseline="30000" dirty="0"/>
              <a:t>th</a:t>
            </a:r>
            <a:r>
              <a:rPr lang="en-US" dirty="0"/>
              <a:t> – Present/Accept Final Budget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May 3</a:t>
            </a:r>
            <a:r>
              <a:rPr lang="en-US" baseline="30000" dirty="0"/>
              <a:t>rd</a:t>
            </a:r>
            <a:r>
              <a:rPr lang="en-US" dirty="0"/>
              <a:t> – Budget Hearing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May 16</a:t>
            </a:r>
            <a:r>
              <a:rPr lang="en-US" baseline="30000" dirty="0"/>
              <a:t>th</a:t>
            </a:r>
            <a:r>
              <a:rPr lang="en-US" dirty="0"/>
              <a:t> – Budget Vote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7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DF85C3-C8D7-4753-AC23-BF2D3C68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267"/>
            <a:ext cx="9144000" cy="1023938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en-US" sz="4000" dirty="0"/>
          </a:p>
        </p:txBody>
      </p:sp>
      <p:pic>
        <p:nvPicPr>
          <p:cNvPr id="6" name="Picture 4" descr="http://brandempowerment.com/schools/wp-content/uploads/2017/11/Harpursville_Initial.jpg">
            <a:extLst>
              <a:ext uri="{FF2B5EF4-FFF2-40B4-BE49-F238E27FC236}">
                <a16:creationId xmlns:a16="http://schemas.microsoft.com/office/drawing/2014/main" id="{C8E3CF12-6AF5-47C4-BB45-2606D57C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96" y="1288137"/>
            <a:ext cx="4476208" cy="44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8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6933-DD4F-457B-8392-E146B38DE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Tonight’s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BABF2-923E-4BF2-8244-6A7EB524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4"/>
            <a:ext cx="9144000" cy="41891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Budget goals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Projected revenues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Local revenue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“Other” revenue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State aid – based on Executive proposal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Expenditure discussions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Capital Outlay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Bus Vote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1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6319-713E-44F5-8E6D-A3B96A7B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6F7FA-121D-456B-9FCD-42EA4D215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3"/>
            <a:ext cx="9144000" cy="329630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 mindful of current and future needs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an instructional program that meets the educational needs of all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Promote the fiscal health and stability of the school district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Discuss federal stimulus funds and the impact on future budgets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1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F311-2140-455B-964D-247838D78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PROJECTED</a:t>
            </a:r>
            <a:r>
              <a:rPr lang="en-US" dirty="0"/>
              <a:t> REVENUES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2A2DE-9CDC-44B0-B60F-CFDDB0021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3"/>
            <a:ext cx="9144000" cy="3648841"/>
          </a:xfrm>
        </p:spPr>
        <p:txBody>
          <a:bodyPr/>
          <a:lstStyle/>
          <a:p>
            <a:pPr algn="l"/>
            <a:r>
              <a:rPr lang="en-US" sz="2800" dirty="0"/>
              <a:t>Developed using: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u="sng" dirty="0"/>
              <a:t>Executive proposal </a:t>
            </a:r>
            <a:r>
              <a:rPr lang="en-US" sz="2400" dirty="0"/>
              <a:t>of state aid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Tax levy limit calculation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Prior year trends/data for other revenues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7EF5-E8C5-415A-AD1F-C93BFFEFD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72"/>
            <a:ext cx="9144000" cy="1023938"/>
          </a:xfrm>
        </p:spPr>
        <p:txBody>
          <a:bodyPr/>
          <a:lstStyle/>
          <a:p>
            <a:r>
              <a:rPr lang="en-US" i="1" u="sng" dirty="0"/>
              <a:t>PROJECTED</a:t>
            </a:r>
            <a:r>
              <a:rPr lang="en-US" dirty="0"/>
              <a:t> REVENUES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1FFE4-939D-FDD6-861F-85330912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8" y="1569786"/>
            <a:ext cx="10728384" cy="33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F461-04CB-4D43-9B3B-20060AD5C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PROJECTED</a:t>
            </a:r>
            <a:r>
              <a:rPr lang="en-US" dirty="0"/>
              <a:t> REVENUES </a:t>
            </a:r>
            <a:br>
              <a:rPr lang="en-US" dirty="0"/>
            </a:br>
            <a:r>
              <a:rPr lang="en-US" sz="3200" dirty="0"/>
              <a:t>Tax Levy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8BF83-96D6-AEE0-67A4-84DCA0A5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2173526"/>
            <a:ext cx="10917382" cy="21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5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D616-A653-41F3-B99B-B1FF749F2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152" y="0"/>
            <a:ext cx="9144000" cy="1023938"/>
          </a:xfrm>
        </p:spPr>
        <p:txBody>
          <a:bodyPr/>
          <a:lstStyle/>
          <a:p>
            <a:r>
              <a:rPr lang="en-US" i="1" u="sng" dirty="0"/>
              <a:t>PROJECTED</a:t>
            </a:r>
            <a:r>
              <a:rPr lang="en-US" dirty="0"/>
              <a:t> REVENUES - </a:t>
            </a:r>
            <a:r>
              <a:rPr lang="en-US" sz="2800" dirty="0"/>
              <a:t>“Other” Revenue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C13D3-4BFA-7483-8673-54EB35B1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196076"/>
            <a:ext cx="83153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5E11-C3E5-4AF0-AB99-0D0D7075F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9819"/>
            <a:ext cx="9144000" cy="1023938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PROJECTED</a:t>
            </a:r>
            <a:r>
              <a:rPr lang="en-US" dirty="0"/>
              <a:t> REVENUES</a:t>
            </a:r>
            <a:br>
              <a:rPr lang="en-US" dirty="0"/>
            </a:br>
            <a:r>
              <a:rPr lang="en-US" sz="3200" dirty="0"/>
              <a:t>“State Aid”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F3FB8-07EA-5879-10AC-7F5BAE77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02" y="1427019"/>
            <a:ext cx="9046193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22E3-277A-409F-89A7-3BED2C8A5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Projected </a:t>
            </a:r>
            <a:r>
              <a:rPr lang="en-US" dirty="0"/>
              <a:t>Expenditures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89384-6A9D-4709-AF59-7AB7CA5FA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9423"/>
            <a:ext cx="9144000" cy="402341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Developed using: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Known benefit rate changes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Known contractual costs/estimated contractual increases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Known debt service payments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Projected BOCES expenditures</a:t>
            </a:r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6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319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Symbol</vt:lpstr>
      <vt:lpstr>Office Theme</vt:lpstr>
      <vt:lpstr>HARPURSVILLE CENTRAL SCHOOL DISTRICT</vt:lpstr>
      <vt:lpstr>Tonight’s Topics</vt:lpstr>
      <vt:lpstr>Budget Goals</vt:lpstr>
      <vt:lpstr>PROJECTED REVENUES</vt:lpstr>
      <vt:lpstr>PROJECTED REVENUES</vt:lpstr>
      <vt:lpstr>PROJECTED REVENUES  Tax Levy</vt:lpstr>
      <vt:lpstr>PROJECTED REVENUES - “Other” Revenue</vt:lpstr>
      <vt:lpstr>PROJECTED REVENUES “State Aid”</vt:lpstr>
      <vt:lpstr>Projected Expenditures</vt:lpstr>
      <vt:lpstr>Projected Expenditures</vt:lpstr>
      <vt:lpstr>Summary…</vt:lpstr>
      <vt:lpstr>Capital Outlay Project</vt:lpstr>
      <vt:lpstr>Bus Vote</vt:lpstr>
      <vt:lpstr>Average Yearly Mileage of Fleet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Rullo</dc:creator>
  <cp:lastModifiedBy>Joe J. McLaughlin</cp:lastModifiedBy>
  <cp:revision>117</cp:revision>
  <cp:lastPrinted>2022-02-09T19:37:08Z</cp:lastPrinted>
  <dcterms:created xsi:type="dcterms:W3CDTF">2021-01-27T16:27:49Z</dcterms:created>
  <dcterms:modified xsi:type="dcterms:W3CDTF">2023-03-08T20:30:40Z</dcterms:modified>
</cp:coreProperties>
</file>